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  <p:sldMasterId id="2147483726" r:id="rId3"/>
    <p:sldMasterId id="2147483738" r:id="rId4"/>
  </p:sldMasterIdLst>
  <p:sldIdLst>
    <p:sldId id="256" r:id="rId5"/>
    <p:sldId id="268" r:id="rId6"/>
    <p:sldId id="259" r:id="rId7"/>
    <p:sldId id="258" r:id="rId8"/>
    <p:sldId id="261" r:id="rId9"/>
    <p:sldId id="262" r:id="rId10"/>
    <p:sldId id="266" r:id="rId11"/>
    <p:sldId id="267" r:id="rId12"/>
    <p:sldId id="263" r:id="rId13"/>
    <p:sldId id="269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660"/>
  </p:normalViewPr>
  <p:slideViewPr>
    <p:cSldViewPr>
      <p:cViewPr>
        <p:scale>
          <a:sx n="60" d="100"/>
          <a:sy n="60" d="100"/>
        </p:scale>
        <p:origin x="-8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23A80-7CA9-41D0-B324-A404B1E45606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7FCB6-17AE-4CAC-B4DC-B95693C84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69CA8-F958-4DCD-BAD2-0BF9422B9D2A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2FE6-8388-47FA-A02D-9705E0932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F73DE-5B83-4851-A491-9C7EDD241005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D280-8DAF-4F73-81B5-4536800C6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44646-3BD1-4713-AA38-78658B79BB54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2D25-B7CE-4A75-870E-ADF14E9D5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DE4FC-EA44-48D5-B710-488746A8DCA1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918F3-1208-4249-B3A6-A76BCEA8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5C14-DC74-4988-BFF7-83188EC6EBFC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B2D0-5A8F-4270-AEF8-162471262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83940-9982-4C2F-BC60-14439C7F2C64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D1EE-F6B8-4F8A-9270-4A0E556FE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470B6-1DCE-43E6-9060-8CC585723F07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08DEB-08AB-421C-A300-51F81D8A5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FF8D4-F654-4E89-A4FC-F078C0B71EC9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0366-9D92-4AF2-9C12-6A494E72C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56406-2EF3-4DA3-9DF8-5685C1FA5BE9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8D27F-8B5A-424A-AB91-DE6CF0428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BDDB9-D8F0-43C2-835B-707234EF904F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996E7-E322-407F-AD45-1806DB69C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E6ED-8C99-4658-A270-8DCC5E5A69B6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E479-7E27-433D-A44D-2077FC418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53E12-2D3C-4B5A-A93C-E0329E276DD5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16441-37FE-496B-B676-324E5637A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ACE6B-B5AA-4888-A370-69CF99FE7910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CC1B-0A5D-4964-93D0-8AC61B200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3C918C-6435-4B27-89CE-94A4CE1F12A5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32708-2C64-4140-9B91-89043496D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DD7561-E7D5-49CA-A4C5-2F3B8A1FDB54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094BB-7A29-4BAA-9B3F-1AD34A563A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A1E356-6E6A-410A-9210-B478E95571F8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9203A-CE7B-4872-AC07-5CC8DA0BD2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044540-03C4-447C-82CF-46D4C5F34027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33D17-C262-42A9-B3B1-B2F5E8400C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AB7F96-2F87-4399-816D-9E3C1C792455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8391B-D18E-4E06-A6F8-DEA29C0D07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5D1007-D0C0-4CC3-ACD8-278B76CAF96D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2C12F-5493-4E04-A20E-1345CF069E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00E7E-9DC0-4F23-8636-081D23A0A8AB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968C9-2328-4C9F-B765-9BB1D444D8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E84EA1-C523-4B28-81BE-7665965BA24E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28CCA-3630-4A2B-80DA-1CDEF92F8D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C670A-3619-4124-A100-81968CBD61ED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7770-8623-43D5-8D53-B29E4D03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078C4-2E44-4949-9C7C-3DC9EE59FD63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DB2F691-7396-4367-B55F-A8C6FD0EB6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C09F1A-8549-4ECE-8ABB-21954F51DCBA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83B58-4A0A-4517-9E70-9529935286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45BA7E-BDCE-4BE3-B774-ECC56EF6AD12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AD6DE-5A29-4B0C-98DD-C788ADDC97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3C918C-6435-4B27-89CE-94A4CE1F12A5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32708-2C64-4140-9B91-89043496D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DD7561-E7D5-49CA-A4C5-2F3B8A1FDB54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094BB-7A29-4BAA-9B3F-1AD34A563A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A1E356-6E6A-410A-9210-B478E95571F8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9203A-CE7B-4872-AC07-5CC8DA0BD2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044540-03C4-447C-82CF-46D4C5F34027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33D17-C262-42A9-B3B1-B2F5E8400C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AB7F96-2F87-4399-816D-9E3C1C792455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8391B-D18E-4E06-A6F8-DEA29C0D07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5D1007-D0C0-4CC3-ACD8-278B76CAF96D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2C12F-5493-4E04-A20E-1345CF069E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00E7E-9DC0-4F23-8636-081D23A0A8AB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968C9-2328-4C9F-B765-9BB1D444D8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B3D11-85E0-4807-9CF7-5011EA9A0ED3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7AE0-5A6F-45B8-A1AA-8FFDD8E58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E84EA1-C523-4B28-81BE-7665965BA24E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28CCA-3630-4A2B-80DA-1CDEF92F8D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078C4-2E44-4949-9C7C-3DC9EE59FD63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DB2F691-7396-4367-B55F-A8C6FD0EB6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C09F1A-8549-4ECE-8ABB-21954F51DCBA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83B58-4A0A-4517-9E70-9529935286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45BA7E-BDCE-4BE3-B774-ECC56EF6AD12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AD6DE-5A29-4B0C-98DD-C788ADDC97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B7FB9-45B0-4FFE-8859-98F8F51C3271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5A5A7-E22F-44F2-AAD9-9F2393A5B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D35C5-B5CD-42AC-8380-177DD80D5B8C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8C6A-7A65-4F5F-BCA7-49240E75B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D4DB0-D18A-411B-A42B-CA84618B6260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A94B-231A-490D-9260-4134CB53D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D7C9-71DD-401D-AE99-9E6B1ED65109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71B91-0B71-4D26-8170-3AF3DA8B0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6A2C-4119-49D0-831A-46A002317B11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61027-8270-444E-9F20-12D1C97EB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93F790-E3D9-4E3D-BF0E-4CE06AAAEBC7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F0B025-120A-4290-B2A3-6CA6550E4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22" r:id="rId2"/>
    <p:sldLayoutId id="2147483700" r:id="rId3"/>
    <p:sldLayoutId id="2147483699" r:id="rId4"/>
    <p:sldLayoutId id="2147483698" r:id="rId5"/>
    <p:sldLayoutId id="2147483697" r:id="rId6"/>
    <p:sldLayoutId id="2147483696" r:id="rId7"/>
    <p:sldLayoutId id="2147483723" r:id="rId8"/>
    <p:sldLayoutId id="2147483695" r:id="rId9"/>
    <p:sldLayoutId id="2147483694" r:id="rId10"/>
  </p:sldLayoutIdLst>
  <p:transition>
    <p:split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457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FB695BB-1E38-4C35-BA96-54D5C9E4857A}" type="datetimeFigureOut">
              <a:rPr lang="en-US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96CE7A0-5218-4F02-A228-34E725EA3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0" r:id="rId2"/>
    <p:sldLayoutId id="2147483725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transition>
    <p:split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493F790-E3D9-4E3D-BF0E-4CE06AAAEBC7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EF0B025-120A-4290-B2A3-6CA6550E44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spli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493F790-E3D9-4E3D-BF0E-4CE06AAAEBC7}" type="datetimeFigureOut">
              <a:rPr lang="en-US" smtClean="0"/>
              <a:pPr>
                <a:defRPr/>
              </a:pPr>
              <a:t>3/18/2012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EF0B025-120A-4290-B2A3-6CA6550E44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>
    <p:spli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youtube.com/watch?v=aEdoizgeNJk&amp;feature=player_detailpag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066800"/>
            <a:ext cx="9144000" cy="1828800"/>
          </a:xfrm>
          <a:effectLst>
            <a:innerShdw blurRad="63500" dist="50800" dir="16200000">
              <a:schemeClr val="bg1">
                <a:alpha val="50000"/>
              </a:schemeClr>
            </a:innerShdw>
          </a:effectLst>
        </p:spPr>
        <p:txBody>
          <a:bodyPr lIns="0" tIns="0" rIns="18288" bIns="0" anchor="b">
            <a:normAutofit/>
            <a:scene3d>
              <a:camera prst="isometricOffAxis1Righ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8000" b="1" kern="1200" dirty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Coral Bleaching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4294967295"/>
          </p:nvPr>
        </p:nvSpPr>
        <p:spPr>
          <a:xfrm>
            <a:off x="2057400" y="3276600"/>
            <a:ext cx="7086600" cy="1752600"/>
          </a:xfrm>
        </p:spPr>
        <p:txBody>
          <a:bodyPr lIns="0" rIns="18288">
            <a:normAutofit/>
            <a:scene3d>
              <a:camera prst="isometricOffAxis1Right"/>
              <a:lightRig rig="threePt" dir="t"/>
            </a:scene3d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600" dirty="0"/>
              <a:t>Created By: </a:t>
            </a:r>
            <a:r>
              <a:rPr lang="en-US" sz="3600" dirty="0" smtClean="0"/>
              <a:t> Melissa </a:t>
            </a:r>
            <a:r>
              <a:rPr lang="en-US" sz="3600" dirty="0"/>
              <a:t>Brown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0" dirty="0" smtClean="0"/>
              <a:t>The Great Barrier Reef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5029200" cy="6400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u="sng" dirty="0" smtClean="0"/>
              <a:t>Where is it?</a:t>
            </a:r>
          </a:p>
          <a:p>
            <a:pPr marL="548640" lvl="2" indent="-274320"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n-US" sz="2800" dirty="0" smtClean="0"/>
              <a:t>Coral Sea, off the coast of Australia </a:t>
            </a:r>
          </a:p>
          <a:p>
            <a:pPr marL="274320" lvl="1" indent="-274320"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n-US" sz="3200" u="sng" dirty="0" smtClean="0"/>
              <a:t>Main cause of bleaching?</a:t>
            </a:r>
          </a:p>
          <a:p>
            <a:pPr marL="788670" lvl="2" indent="-514350">
              <a:buClr>
                <a:schemeClr val="accent3"/>
              </a:buClr>
              <a:buSzPct val="95000"/>
              <a:buFont typeface="+mj-lt"/>
              <a:buAutoNum type="arabicPeriod"/>
            </a:pPr>
            <a:r>
              <a:rPr lang="en-US" sz="2800" dirty="0" smtClean="0"/>
              <a:t>Ocean warming</a:t>
            </a:r>
            <a:endParaRPr lang="en-US" sz="2700" dirty="0" smtClean="0"/>
          </a:p>
          <a:p>
            <a:pPr marL="788670" lvl="2" indent="-514350">
              <a:buClr>
                <a:schemeClr val="accent3"/>
              </a:buClr>
              <a:buSzPct val="95000"/>
              <a:buFont typeface="+mj-lt"/>
              <a:buAutoNum type="arabicPeriod"/>
            </a:pPr>
            <a:r>
              <a:rPr lang="en-US" sz="2800" dirty="0" smtClean="0"/>
              <a:t>Chemical runoff</a:t>
            </a:r>
          </a:p>
          <a:p>
            <a:pPr marL="822960" lvl="3" indent="-274320">
              <a:buSzPct val="95000"/>
              <a:buFont typeface="Courier New" pitchFamily="49" charset="0"/>
              <a:buChar char="o"/>
            </a:pPr>
            <a:r>
              <a:rPr lang="en-US" sz="2800" dirty="0" smtClean="0"/>
              <a:t>runoff of nitrogen-based pesticides from local farming areas </a:t>
            </a:r>
            <a:endParaRPr lang="en-US" sz="27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endParaRPr lang="en-US" sz="2800" dirty="0" smtClean="0"/>
          </a:p>
          <a:p>
            <a:pPr lvl="1">
              <a:buNone/>
            </a:pPr>
            <a:r>
              <a:rPr lang="en-US" sz="2800" dirty="0" smtClean="0"/>
              <a:t>                </a:t>
            </a:r>
          </a:p>
        </p:txBody>
      </p:sp>
      <p:pic>
        <p:nvPicPr>
          <p:cNvPr id="13314" name="Picture 2" descr="http://i.telegraph.co.uk/multimedia/archive/00443/news-graphics-2007-_44317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5606" y="3886199"/>
            <a:ext cx="4338394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picnicguides.com/wp-content/uploads/2011/11/The-Great-Barrier-Reef-div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0803" y="990600"/>
            <a:ext cx="4243197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 Steps to prevent bleaching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4191000" cy="3733800"/>
          </a:xfrm>
        </p:spPr>
        <p:txBody>
          <a:bodyPr/>
          <a:lstStyle/>
          <a:p>
            <a:pPr eaLnBrk="1" hangingPunct="1"/>
            <a:r>
              <a:rPr lang="en-US" dirty="0" smtClean="0"/>
              <a:t> Recycle. </a:t>
            </a:r>
          </a:p>
          <a:p>
            <a:pPr eaLnBrk="1" hangingPunct="1"/>
            <a:r>
              <a:rPr lang="en-US" dirty="0" smtClean="0"/>
              <a:t>Slow climate change</a:t>
            </a:r>
          </a:p>
          <a:p>
            <a:pPr eaLnBrk="1" hangingPunct="1"/>
            <a:r>
              <a:rPr lang="en-US" dirty="0" smtClean="0"/>
              <a:t>Don't use chemically enhanced pesticides and fertilizers</a:t>
            </a:r>
          </a:p>
          <a:p>
            <a:pPr eaLnBrk="1" hangingPunct="1"/>
            <a:r>
              <a:rPr lang="en-US" dirty="0" smtClean="0"/>
              <a:t>Conserve water. The less water  you use, the less runoff and waste water that eventually finds its way back into the ocean.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152400" y="6096000"/>
            <a:ext cx="365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en-US" sz="1297" dirty="0" smtClean="0">
                <a:latin typeface="+mn-lt"/>
                <a:hlinkClick r:id="rId2"/>
              </a:rPr>
              <a:t>http</a:t>
            </a:r>
            <a:r>
              <a:rPr lang="en-US" sz="1297" dirty="0">
                <a:latin typeface="+mn-lt"/>
                <a:hlinkClick r:id="rId2"/>
              </a:rPr>
              <a:t>://www.youtube.com/watch?v=aEdoizgeNJk&amp;feature=player_detailpage</a:t>
            </a:r>
            <a:endParaRPr lang="en-US" sz="1297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>
              <a:latin typeface="+mn-lt"/>
            </a:endParaRPr>
          </a:p>
        </p:txBody>
      </p:sp>
      <p:pic>
        <p:nvPicPr>
          <p:cNvPr id="2050" name="Picture 2" descr="https://encrypted-tbn2.google.com/images?q=tbn:ANd9GcTURAqGqk1pJRXY7dczsK_7_5b306R6h25umGJPsKEE3SNi5IBX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86890"/>
            <a:ext cx="4572000" cy="313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encrypted-tbn1.google.com/images?q=tbn:ANd9GcRAiEKRiOhj-pF9Pd49q3FSzXgE3GfL45AGfugrRjnzfqlbUBLdU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4724400"/>
            <a:ext cx="47244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4114800" cy="114300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ea typeface="Batang" pitchFamily="18" charset="-127"/>
              </a:rPr>
              <a:t>Works Cited…</a:t>
            </a:r>
            <a:endParaRPr lang="en-US" dirty="0">
              <a:solidFill>
                <a:schemeClr val="bg1"/>
              </a:solidFill>
              <a:latin typeface="Bookman Old Style" pitchFamily="18" charset="0"/>
              <a:ea typeface="Batang" pitchFamily="18" charset="-127"/>
            </a:endParaRP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229600" cy="2286000"/>
          </a:xfrm>
        </p:spPr>
        <p:txBody>
          <a:bodyPr/>
          <a:lstStyle/>
          <a:p>
            <a:pPr algn="ctr">
              <a:buFont typeface="Wingdings" pitchFamily="2" charset="2"/>
              <a:buChar char="q"/>
            </a:pPr>
            <a:r>
              <a:rPr lang="en-US" smtClean="0">
                <a:solidFill>
                  <a:schemeClr val="bg1"/>
                </a:solidFill>
              </a:rPr>
              <a:t>www.marinebiology.org/coralbleaching</a:t>
            </a:r>
          </a:p>
          <a:p>
            <a:pPr algn="ctr">
              <a:buFont typeface="Wingdings" pitchFamily="2" charset="2"/>
              <a:buChar char="q"/>
            </a:pPr>
            <a:r>
              <a:rPr lang="en-US" smtClean="0">
                <a:solidFill>
                  <a:schemeClr val="bg1"/>
                </a:solidFill>
              </a:rPr>
              <a:t>oceanservice.noaa.gov</a:t>
            </a:r>
          </a:p>
          <a:p>
            <a:pPr algn="ctr">
              <a:buFont typeface="Wingdings" pitchFamily="2" charset="2"/>
              <a:buChar char="q"/>
            </a:pPr>
            <a:r>
              <a:rPr lang="en-US" smtClean="0">
                <a:solidFill>
                  <a:schemeClr val="bg1"/>
                </a:solidFill>
              </a:rPr>
              <a:t>www.blue-oceans.com</a:t>
            </a:r>
          </a:p>
          <a:p>
            <a:pPr algn="ctr">
              <a:buFont typeface="Wingdings" pitchFamily="2" charset="2"/>
              <a:buChar char="q"/>
            </a:pPr>
            <a:endParaRPr lang="en-US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762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Background Info on Coral Reefs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2743200"/>
          </a:xfrm>
        </p:spPr>
        <p:txBody>
          <a:bodyPr/>
          <a:lstStyle/>
          <a:p>
            <a:r>
              <a:rPr lang="en-US" dirty="0" smtClean="0"/>
              <a:t>Where do you find coral reefs?</a:t>
            </a:r>
          </a:p>
          <a:p>
            <a:pPr lvl="1"/>
            <a:r>
              <a:rPr lang="en-US" dirty="0" smtClean="0"/>
              <a:t>Coral reefs are found in shallow tropical waters along the shores of islands and continents.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651915"/>
          </a:xfrm>
        </p:spPr>
        <p:txBody>
          <a:bodyPr/>
          <a:lstStyle/>
          <a:p>
            <a:pPr eaLnBrk="1" hangingPunct="1"/>
            <a:r>
              <a:rPr lang="en-US" dirty="0" smtClean="0"/>
              <a:t>Corals live in very nutrient poor waters </a:t>
            </a:r>
          </a:p>
          <a:p>
            <a:pPr lvl="1" eaLnBrk="1" hangingPunct="1"/>
            <a:r>
              <a:rPr lang="en-US" dirty="0" smtClean="0"/>
              <a:t>Sensitive to water temperature, salinity, UV radiation, and nutrient quantities</a:t>
            </a:r>
            <a:endParaRPr lang="en-US" dirty="0"/>
          </a:p>
        </p:txBody>
      </p:sp>
      <p:pic>
        <p:nvPicPr>
          <p:cNvPr id="5" name="Picture 2" descr="https://encrypted-tbn1.google.com/images?q=tbn:ANd9GcSth_o429tJbl-iSCix_k29FnVBuEKL12-6fxbMyB8y6CBY2r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3874986"/>
            <a:ext cx="4191000" cy="290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s://encrypted-tbn2.google.com/images?q=tbn:ANd9GcQ71azO6Y-BfdfngGPcQHzXIDcS8eeBMUHusvU00JCLwDclS87b"/>
          <p:cNvPicPr>
            <a:picLocks noChangeAspect="1" noChangeArrowheads="1"/>
          </p:cNvPicPr>
          <p:nvPr/>
        </p:nvPicPr>
        <p:blipFill>
          <a:blip r:embed="rId3"/>
          <a:srcRect b="10867"/>
          <a:stretch>
            <a:fillRect/>
          </a:stretch>
        </p:blipFill>
        <p:spPr bwMode="auto">
          <a:xfrm>
            <a:off x="4497415" y="3886200"/>
            <a:ext cx="4606114" cy="290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457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Coral Reefs and </a:t>
            </a:r>
            <a:r>
              <a:rPr lang="en-US" sz="4000" dirty="0" err="1" smtClean="0"/>
              <a:t>Zooxanthellae</a:t>
            </a:r>
            <a:endParaRPr lang="en-US" sz="4000" dirty="0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+mj-lt"/>
                <a:ea typeface="Arial Unicode MS" pitchFamily="34" charset="-128"/>
                <a:cs typeface="Arial Unicode MS" pitchFamily="34" charset="-128"/>
              </a:rPr>
              <a:t>Corals and </a:t>
            </a:r>
            <a:r>
              <a:rPr lang="en-US" sz="2400" dirty="0" err="1" smtClean="0">
                <a:latin typeface="+mj-lt"/>
              </a:rPr>
              <a:t>Zooxanthellae</a:t>
            </a:r>
            <a:r>
              <a:rPr lang="en-US" sz="2400" dirty="0" smtClean="0">
                <a:latin typeface="+mj-lt"/>
              </a:rPr>
              <a:t> (algae) </a:t>
            </a:r>
            <a:r>
              <a:rPr lang="en-US" sz="2400" dirty="0">
                <a:latin typeface="+mj-lt"/>
              </a:rPr>
              <a:t>have a symbiotic relationship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Most coral depend on these algae to stay healthy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>
                <a:latin typeface="+mj-lt"/>
                <a:ea typeface="Arial Unicode MS" pitchFamily="34" charset="-128"/>
                <a:cs typeface="Arial Unicode MS" pitchFamily="34" charset="-128"/>
              </a:rPr>
              <a:t>The algae give the coral </a:t>
            </a: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food</a:t>
            </a:r>
            <a:endParaRPr lang="en-US" sz="2200" dirty="0"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The Corals give the algae a place to live.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When the corals catch prey, the prey </a:t>
            </a: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provide </a:t>
            </a: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nitrogen for the corals and then the corals pass some to the algae.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What is this relationship called?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Mutualism!!!!!!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 b="24088"/>
          <a:stretch>
            <a:fillRect/>
          </a:stretch>
        </p:blipFill>
        <p:spPr bwMode="auto">
          <a:xfrm>
            <a:off x="4267200" y="3886200"/>
            <a:ext cx="4659923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33850"/>
            <a:ext cx="4038600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What is Coral Bleaching?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When coral expel the algae that live symbiotically with them </a:t>
            </a:r>
          </a:p>
          <a:p>
            <a:pPr eaLnBrk="1" hangingPunct="1"/>
            <a:r>
              <a:rPr lang="en-US" dirty="0" smtClean="0"/>
              <a:t>Weakens the coral – could lead to die offs</a:t>
            </a:r>
          </a:p>
        </p:txBody>
      </p:sp>
      <p:pic>
        <p:nvPicPr>
          <p:cNvPr id="27651" name="Picture 8" descr="bleached accrop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971800"/>
            <a:ext cx="29718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10" descr="microscopic zooxanthella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971800"/>
            <a:ext cx="27813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://switchboard.nrdc.org/blogs/fbeinecke/Healthy.coral.reef.No.Tit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71800"/>
            <a:ext cx="3276600" cy="346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erc.carleton.edu/images/eslabs/corals/coral_bleaching_diagra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762000"/>
            <a:ext cx="472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228600" y="5334000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nstantia" pitchFamily="18" charset="0"/>
              </a:rPr>
              <a:t>Anything that </a:t>
            </a:r>
            <a:r>
              <a:rPr lang="en-US" sz="2800" dirty="0">
                <a:latin typeface="Constantia" pitchFamily="18" charset="0"/>
              </a:rPr>
              <a:t>affects the coral's ability to supply the </a:t>
            </a:r>
            <a:r>
              <a:rPr lang="en-US" sz="2800" dirty="0" err="1">
                <a:latin typeface="Constantia" pitchFamily="18" charset="0"/>
              </a:rPr>
              <a:t>zooxanthellae</a:t>
            </a:r>
            <a:r>
              <a:rPr lang="en-US" sz="2800" dirty="0">
                <a:latin typeface="Constantia" pitchFamily="18" charset="0"/>
              </a:rPr>
              <a:t> with nutrients for photosynthesis will cause the algae to </a:t>
            </a:r>
            <a:r>
              <a:rPr lang="en-US" sz="2800" dirty="0" smtClean="0">
                <a:latin typeface="Constantia" pitchFamily="18" charset="0"/>
              </a:rPr>
              <a:t>be expelled.</a:t>
            </a:r>
            <a:endParaRPr lang="en-US" sz="2800" dirty="0">
              <a:latin typeface="Constantia" pitchFamily="18" charset="0"/>
            </a:endParaRPr>
          </a:p>
          <a:p>
            <a:endParaRPr lang="en-US" sz="2400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57200"/>
            <a:ext cx="3810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*When the algae leave, they cause the coral to loose its color*</a:t>
            </a:r>
          </a:p>
          <a:p>
            <a:endParaRPr lang="en-US" dirty="0"/>
          </a:p>
        </p:txBody>
      </p:sp>
      <p:pic>
        <p:nvPicPr>
          <p:cNvPr id="8196" name="Picture 4" descr="https://encrypted-tbn1.google.com/images?q=tbn:ANd9GcRCdNraicIrndMhhXIG1yd3OhIQl0mkmdN_ec9x0b1GNXzELiQn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667000"/>
            <a:ext cx="4038600" cy="272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>
          <a:xfrm>
            <a:off x="228600" y="-3556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Causes of bleaching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152400" y="1143000"/>
            <a:ext cx="8991600" cy="1905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Sedimentation</a:t>
            </a:r>
          </a:p>
          <a:p>
            <a:pPr marL="742950" lvl="1" indent="-285750" eaLnBrk="1" hangingPunct="1"/>
            <a:r>
              <a:rPr lang="en-US" sz="2800" dirty="0" smtClean="0"/>
              <a:t>High particle levels in rivers float into the ocean and cloud the water  </a:t>
            </a:r>
          </a:p>
          <a:p>
            <a:pPr marL="1017587" lvl="2" indent="-285750" eaLnBrk="1" hangingPunct="1"/>
            <a:r>
              <a:rPr lang="en-US" sz="2800" dirty="0" smtClean="0"/>
              <a:t>NOT allowing photosynthesis to happen.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960" y="3276600"/>
            <a:ext cx="4582690" cy="357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://www.nature.nps.gov/yearinreview/yir2005/photos/02_G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3276600"/>
            <a:ext cx="44704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086600" cy="829056"/>
          </a:xfrm>
        </p:spPr>
        <p:txBody>
          <a:bodyPr/>
          <a:lstStyle/>
          <a:p>
            <a:pPr>
              <a:defRPr/>
            </a:pPr>
            <a:r>
              <a:rPr smtClean="0">
                <a:ln w="63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Carbon Dioxide</a:t>
            </a:r>
            <a:endParaRPr>
              <a:ln w="635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4034" name="Text Placeholder 2"/>
          <p:cNvSpPr>
            <a:spLocks noGrp="1"/>
          </p:cNvSpPr>
          <p:nvPr>
            <p:ph type="body" idx="1"/>
          </p:nvPr>
        </p:nvSpPr>
        <p:spPr>
          <a:xfrm>
            <a:off x="0" y="1524000"/>
            <a:ext cx="5334000" cy="4953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Carbon Dioxide- 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Corals in waters with large amounts of carbon dioxide form weaker skeletons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Why is there carbon dioxide in the atmosphere?</a:t>
            </a:r>
          </a:p>
          <a:p>
            <a:pPr lvl="2"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Burning fossil fuels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This makes them more vulnerable to damage from waves, careless tourists, and destructive fishers.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100" name="Picture 4" descr="https://encrypted-tbn1.google.com/images?q=tbn:ANd9GcSP0oAyay0VLRLIu6JC35WQMpVlo-zRdTuJI_sGHr5qFMuijEbl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008783"/>
            <a:ext cx="3962401" cy="2544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s://encrypted-tbn1.google.com/images?q=tbn:ANd9GcTWmkDGaye1SHO5lFtBoxAmTgRS_fts2XLSVU34oxI8yF7Itx0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1" y="1143000"/>
            <a:ext cx="3886199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1362456"/>
          </a:xfrm>
        </p:spPr>
        <p:txBody>
          <a:bodyPr/>
          <a:lstStyle/>
          <a:p>
            <a:pPr>
              <a:defRPr/>
            </a:pPr>
            <a:r>
              <a:rPr dirty="0" smtClean="0"/>
              <a:t>Ocean Warming</a:t>
            </a:r>
            <a:endParaRPr dirty="0"/>
          </a:p>
        </p:txBody>
      </p:sp>
      <p:sp>
        <p:nvSpPr>
          <p:cNvPr id="43010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3581400" cy="2133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 </a:t>
            </a:r>
            <a:r>
              <a:rPr lang="en-US" sz="3200" dirty="0" smtClean="0"/>
              <a:t>As the ocean warms up, it causes the algae to leave the coral</a:t>
            </a:r>
          </a:p>
          <a:p>
            <a:endParaRPr lang="en-US" sz="2800" b="1" dirty="0" smtClean="0"/>
          </a:p>
          <a:p>
            <a:endParaRPr lang="en-US" dirty="0" smtClean="0"/>
          </a:p>
        </p:txBody>
      </p:sp>
      <p:pic>
        <p:nvPicPr>
          <p:cNvPr id="5122" name="Picture 2" descr="http://profmandia.files.wordpress.com/2011/01/where-is-global-warming-going.gif?w=7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133600"/>
            <a:ext cx="5181600" cy="4038601"/>
          </a:xfrm>
          <a:prstGeom prst="rect">
            <a:avLst/>
          </a:prstGeom>
          <a:noFill/>
        </p:spPr>
      </p:pic>
      <p:pic>
        <p:nvPicPr>
          <p:cNvPr id="18434" name="Picture 2" descr="https://encrypted-tbn0.google.com/images?q=tbn:ANd9GcTmiOtzWFOr2GHH4nCaQXLhcG5cxOI1fLlsjsltNEBWviPvvZB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26848"/>
            <a:ext cx="3953914" cy="2631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5400" dirty="0" smtClean="0"/>
              <a:t>Effects on other organisms</a:t>
            </a:r>
          </a:p>
        </p:txBody>
      </p:sp>
      <p:sp>
        <p:nvSpPr>
          <p:cNvPr id="30722" name="Rectangle 3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2057400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  <a:defRPr/>
            </a:pPr>
            <a:r>
              <a:rPr lang="en-US" sz="2800" dirty="0" smtClean="0"/>
              <a:t>Coral reefs are the base for most food chains in the ocean.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sz="2400" dirty="0" smtClean="0"/>
              <a:t>The fish populations that used the coral  as a habitat would be vulnerable to predators.</a:t>
            </a:r>
          </a:p>
          <a:p>
            <a:pPr eaLnBrk="1" hangingPunct="1">
              <a:defRPr/>
            </a:pPr>
            <a:endParaRPr lang="en-US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3074" name="Picture 2" descr="http://planetgreen.discovery.com/travel-outdoors/re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4947"/>
            <a:ext cx="4419600" cy="3193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encrypted-tbn2.google.com/images?q=tbn:ANd9GcSmZg9x22vTKQtTITHPgBt0blxXUEZrkctqR-g11prw0X7xgyU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7743" y="3657600"/>
            <a:ext cx="4527657" cy="3126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>
    <a:extraClrScheme>
      <a:clrScheme name="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 2">
        <a:dk1>
          <a:srgbClr val="008AE8"/>
        </a:dk1>
        <a:lt1>
          <a:srgbClr val="FFFFFF"/>
        </a:lt1>
        <a:dk2>
          <a:srgbClr val="52DCFC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B3EBFD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>
    <a:extraClrScheme>
      <a:clrScheme name="Apex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ex 2">
        <a:dk1>
          <a:srgbClr val="008AE8"/>
        </a:dk1>
        <a:lt1>
          <a:srgbClr val="FFFFFF"/>
        </a:lt1>
        <a:dk2>
          <a:srgbClr val="52DCFC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B3EBFD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899</TotalTime>
  <Words>351</Words>
  <Application>Microsoft Macintosh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Flow</vt:lpstr>
      <vt:lpstr>Apex</vt:lpstr>
      <vt:lpstr>1_Flow</vt:lpstr>
      <vt:lpstr>2_Flow</vt:lpstr>
      <vt:lpstr>Coral Bleaching</vt:lpstr>
      <vt:lpstr>Background Info on Coral Reefs</vt:lpstr>
      <vt:lpstr>Coral Reefs and Zooxanthellae</vt:lpstr>
      <vt:lpstr>What is Coral Bleaching?</vt:lpstr>
      <vt:lpstr>Slide 5</vt:lpstr>
      <vt:lpstr>Causes of bleaching</vt:lpstr>
      <vt:lpstr>Carbon Dioxide</vt:lpstr>
      <vt:lpstr>Ocean Warming</vt:lpstr>
      <vt:lpstr>Effects on other organisms</vt:lpstr>
      <vt:lpstr>The Great Barrier Reef </vt:lpstr>
      <vt:lpstr>4 Steps to prevent bleaching</vt:lpstr>
      <vt:lpstr>Works Cited…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Coral Bleaching</dc:title>
  <dc:creator>r.brown249</dc:creator>
  <cp:lastModifiedBy>r.brown249</cp:lastModifiedBy>
  <cp:revision>70</cp:revision>
  <dcterms:created xsi:type="dcterms:W3CDTF">2012-03-12T11:30:21Z</dcterms:created>
  <dcterms:modified xsi:type="dcterms:W3CDTF">2012-03-18T23:04:37Z</dcterms:modified>
</cp:coreProperties>
</file>